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handoutMasterIdLst>
    <p:handoutMasterId r:id="rId26"/>
  </p:handoutMasterIdLst>
  <p:sldIdLst>
    <p:sldId id="262" r:id="rId2"/>
    <p:sldId id="263" r:id="rId3"/>
    <p:sldId id="281" r:id="rId4"/>
    <p:sldId id="282" r:id="rId5"/>
    <p:sldId id="268" r:id="rId6"/>
    <p:sldId id="280" r:id="rId7"/>
    <p:sldId id="283" r:id="rId8"/>
    <p:sldId id="284" r:id="rId9"/>
    <p:sldId id="266" r:id="rId10"/>
    <p:sldId id="285" r:id="rId11"/>
    <p:sldId id="286" r:id="rId12"/>
    <p:sldId id="287" r:id="rId13"/>
    <p:sldId id="288" r:id="rId14"/>
    <p:sldId id="267" r:id="rId15"/>
    <p:sldId id="289" r:id="rId16"/>
    <p:sldId id="290" r:id="rId17"/>
    <p:sldId id="291" r:id="rId18"/>
    <p:sldId id="292" r:id="rId19"/>
    <p:sldId id="293" r:id="rId20"/>
    <p:sldId id="279" r:id="rId21"/>
    <p:sldId id="272" r:id="rId22"/>
    <p:sldId id="274" r:id="rId23"/>
    <p:sldId id="275" r:id="rId24"/>
    <p:sldId id="276" r:id="rId25"/>
  </p:sldIdLst>
  <p:sldSz cx="9144000" cy="6858000" type="screen4x3"/>
  <p:notesSz cx="7053263" cy="101806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581" autoAdjust="0"/>
  </p:normalViewPr>
  <p:slideViewPr>
    <p:cSldViewPr>
      <p:cViewPr varScale="1">
        <p:scale>
          <a:sx n="93" d="100"/>
          <a:sy n="93" d="100"/>
        </p:scale>
        <p:origin x="1162" y="77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56414" cy="510800"/>
          </a:xfrm>
          <a:prstGeom prst="rect">
            <a:avLst/>
          </a:prstGeom>
        </p:spPr>
        <p:txBody>
          <a:bodyPr vert="horz" lIns="98472" tIns="49236" rIns="98472" bIns="49236" rtlCol="0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95217" y="0"/>
            <a:ext cx="3056414" cy="510800"/>
          </a:xfrm>
          <a:prstGeom prst="rect">
            <a:avLst/>
          </a:prstGeom>
        </p:spPr>
        <p:txBody>
          <a:bodyPr vert="horz" lIns="98472" tIns="49236" rIns="98472" bIns="49236" rtlCol="0"/>
          <a:lstStyle>
            <a:lvl1pPr algn="r">
              <a:defRPr sz="1300"/>
            </a:lvl1pPr>
          </a:lstStyle>
          <a:p>
            <a:fld id="{B7A31D52-2CED-4FD5-8BC4-8A01DD64FA6C}" type="datetimeFigureOut">
              <a:rPr lang="en-GB" smtClean="0"/>
              <a:t>21/03/2023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669840"/>
            <a:ext cx="3056414" cy="510799"/>
          </a:xfrm>
          <a:prstGeom prst="rect">
            <a:avLst/>
          </a:prstGeom>
        </p:spPr>
        <p:txBody>
          <a:bodyPr vert="horz" lIns="98472" tIns="49236" rIns="98472" bIns="49236" rtlCol="0" anchor="b"/>
          <a:lstStyle>
            <a:lvl1pPr algn="l">
              <a:defRPr sz="13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95217" y="9669840"/>
            <a:ext cx="3056414" cy="510799"/>
          </a:xfrm>
          <a:prstGeom prst="rect">
            <a:avLst/>
          </a:prstGeom>
        </p:spPr>
        <p:txBody>
          <a:bodyPr vert="horz" lIns="98472" tIns="49236" rIns="98472" bIns="49236" rtlCol="0" anchor="b"/>
          <a:lstStyle>
            <a:lvl1pPr algn="r">
              <a:defRPr sz="1300"/>
            </a:lvl1pPr>
          </a:lstStyle>
          <a:p>
            <a:fld id="{4A94FFC2-8F00-4442-8F4F-782631B5EE1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92094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title style</a:t>
            </a:r>
            <a:endParaRPr lang="en-GB" altLang="en-US" noProof="0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US" altLang="en-US" noProof="0"/>
              <a:t>Click to edit Master subtitle style</a:t>
            </a:r>
            <a:endParaRPr lang="en-GB" altLang="en-US" noProof="0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F3C94263-4F05-4E3B-B605-42C500272DBD}" type="slidenum">
              <a:rPr lang="en-GB" altLang="en-US"/>
              <a:pPr/>
              <a:t>‹#›</a:t>
            </a:fld>
            <a:endParaRPr lang="en-GB" altLang="en-US" dirty="0"/>
          </a:p>
        </p:txBody>
      </p:sp>
      <p:grpSp>
        <p:nvGrpSpPr>
          <p:cNvPr id="5128" name="Group 8" descr="crayon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5129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130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131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5132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5133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34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35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36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37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grpSp>
        <p:nvGrpSpPr>
          <p:cNvPr id="5138" name="Group 18" descr="crayon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5139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140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5141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5142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5143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44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45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46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5147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</p:grpSp>
      </p:grpSp>
      <p:sp>
        <p:nvSpPr>
          <p:cNvPr id="5148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5149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 dirty="0"/>
          </a:p>
        </p:txBody>
      </p:sp>
    </p:spTree>
  </p:cSld>
  <p:clrMapOvr>
    <a:masterClrMapping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F8B4D8-3421-4DEE-9955-DC68C2BCA8E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613836760"/>
      </p:ext>
    </p:extLst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3B91A3E-8E7A-4C68-AD9C-1CF51E83331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863991732"/>
      </p:ext>
    </p:extLst>
  </p:cSld>
  <p:clrMapOvr>
    <a:masterClrMapping/>
  </p:clrMapOvr>
  <p:transition>
    <p:dissolv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0AE98F92-5265-474D-855D-45903CCBEAA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77951356"/>
      </p:ext>
    </p:extLst>
  </p:cSld>
  <p:clrMapOvr>
    <a:masterClrMapping/>
  </p:clrMapOvr>
  <p:transition>
    <p:dissolv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6870700" cy="16002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10100" y="1828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10100" y="3733800"/>
            <a:ext cx="3771900" cy="17526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13716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556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7183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17592E4D-DBD2-462E-99F1-C4568F9E5FA8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633597785"/>
      </p:ext>
    </p:extLst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1043AE-4921-4B19-B781-C9C252B117DD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34651453"/>
      </p:ext>
    </p:extLst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98D88A2-E8EE-4111-ABA7-73EE4EBF11CB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4207508934"/>
      </p:ext>
    </p:extLst>
  </p:cSld>
  <p:clrMapOvr>
    <a:masterClrMapping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C36A325-716F-4593-AD35-C9CE2DE643EF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2789469865"/>
      </p:ext>
    </p:extLst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F2E64F-338D-447A-BEBD-3DE80B9BED65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924778079"/>
      </p:ext>
    </p:extLst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018C824-D1C1-4A6D-A1A1-529E0B22E1E2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3525083257"/>
      </p:ext>
    </p:extLst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0239A2-3C49-41F0-B25C-D03A7538DF2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919426128"/>
      </p:ext>
    </p:extLst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F664FC-6BE7-408D-8FB0-321A7187F0D4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669722103"/>
      </p:ext>
    </p:extLst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F218B2A-B6D7-4EED-A48C-6B42E00ED84E}" type="slidenum">
              <a:rPr lang="en-GB" altLang="en-US"/>
              <a:pPr/>
              <a:t>‹#›</a:t>
            </a:fld>
            <a:endParaRPr lang="en-GB" altLang="en-US" dirty="0"/>
          </a:p>
        </p:txBody>
      </p:sp>
    </p:spTree>
    <p:extLst>
      <p:ext uri="{BB962C8B-B14F-4D97-AF65-F5344CB8AC3E}">
        <p14:creationId xmlns:p14="http://schemas.microsoft.com/office/powerpoint/2010/main" val="1181298412"/>
      </p:ext>
    </p:extLst>
  </p:cSld>
  <p:clrMapOvr>
    <a:masterClrMapping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/>
            </a:lvl1pPr>
          </a:lstStyle>
          <a:p>
            <a:endParaRPr lang="en-GB" altLang="en-US" dirty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/>
            </a:lvl1pPr>
          </a:lstStyle>
          <a:p>
            <a:endParaRPr lang="en-GB" alt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11EF356A-2980-4777-BF70-E361E39FE0B9}" type="slidenum">
              <a:rPr lang="en-GB" altLang="en-US"/>
              <a:pPr/>
              <a:t>‹#›</a:t>
            </a:fld>
            <a:endParaRPr lang="en-GB" altLang="en-US" dirty="0"/>
          </a:p>
        </p:txBody>
      </p:sp>
      <p:sp>
        <p:nvSpPr>
          <p:cNvPr id="4104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sp>
        <p:nvSpPr>
          <p:cNvPr id="4105" name="Freeform 9" descr="crayon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GB" dirty="0"/>
          </a:p>
        </p:txBody>
      </p:sp>
      <p:grpSp>
        <p:nvGrpSpPr>
          <p:cNvPr id="4106" name="Group 10" descr="crayons"/>
          <p:cNvGrpSpPr>
            <a:grpSpLocks/>
          </p:cNvGrpSpPr>
          <p:nvPr/>
        </p:nvGrpSpPr>
        <p:grpSpPr bwMode="auto">
          <a:xfrm>
            <a:off x="7938" y="5867400"/>
            <a:ext cx="1287462" cy="919163"/>
            <a:chOff x="5" y="3490"/>
            <a:chExt cx="1124" cy="785"/>
          </a:xfrm>
        </p:grpSpPr>
        <p:sp>
          <p:nvSpPr>
            <p:cNvPr id="4107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08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09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0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1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2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3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4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15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grpSp>
          <p:nvGrpSpPr>
            <p:cNvPr id="4116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4117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4118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19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20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  <p:sp>
            <p:nvSpPr>
              <p:cNvPr id="4121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4122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sp>
            <p:nvSpPr>
              <p:cNvPr id="4123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4124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4125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26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27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28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29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30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31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32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</p:grpSp>
      <p:grpSp>
        <p:nvGrpSpPr>
          <p:cNvPr id="4133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4134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  <p:sp>
          <p:nvSpPr>
            <p:cNvPr id="4135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  <p:grpSp>
        <p:nvGrpSpPr>
          <p:cNvPr id="4136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4137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4138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GB" dirty="0"/>
              </a:p>
            </p:txBody>
          </p:sp>
          <p:grpSp>
            <p:nvGrpSpPr>
              <p:cNvPr id="4139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4140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1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2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3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4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5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6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  <p:sp>
              <p:nvSpPr>
                <p:cNvPr id="4147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GB" dirty="0"/>
                </a:p>
              </p:txBody>
            </p:sp>
          </p:grpSp>
        </p:grpSp>
        <p:sp>
          <p:nvSpPr>
            <p:cNvPr id="4148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  <p:sldLayoutId id="2147483661" r:id="rId12"/>
    <p:sldLayoutId id="2147483662" r:id="rId13"/>
  </p:sldLayoutIdLst>
  <p:transition>
    <p:dissolve/>
  </p:transition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png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31640" y="1340768"/>
            <a:ext cx="6400800" cy="2273300"/>
          </a:xfrm>
        </p:spPr>
        <p:txBody>
          <a:bodyPr/>
          <a:lstStyle/>
          <a:p>
            <a:r>
              <a:rPr lang="en-GB" dirty="0" err="1"/>
              <a:t>Rylands</a:t>
            </a:r>
            <a:r>
              <a:rPr lang="en-GB" dirty="0"/>
              <a:t> Junior School</a:t>
            </a:r>
            <a:br>
              <a:rPr lang="en-GB" dirty="0"/>
            </a:br>
            <a:r>
              <a:rPr lang="en-GB" dirty="0"/>
              <a:t>Year 6 SATs meeting</a:t>
            </a:r>
          </a:p>
        </p:txBody>
      </p:sp>
      <p:sp>
        <p:nvSpPr>
          <p:cNvPr id="4" name="Subtitle 3">
            <a:extLst>
              <a:ext uri="{FF2B5EF4-FFF2-40B4-BE49-F238E27FC236}">
                <a16:creationId xmlns:a16="http://schemas.microsoft.com/office/drawing/2014/main" id="{08407BA7-74FE-4434-B7F7-1A0AADF8CEB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1089541"/>
      </p:ext>
    </p:extLst>
  </p:cSld>
  <p:clrMapOvr>
    <a:masterClrMapping/>
  </p:clrMapOvr>
  <p:transition>
    <p:dissolv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870700" cy="915888"/>
          </a:xfrm>
        </p:spPr>
        <p:txBody>
          <a:bodyPr/>
          <a:lstStyle/>
          <a:p>
            <a:r>
              <a:rPr lang="en-GB" dirty="0"/>
              <a:t>Reading Test – 1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5596" y="457944"/>
            <a:ext cx="7272808" cy="4680520"/>
          </a:xfrm>
        </p:spPr>
        <p:txBody>
          <a:bodyPr/>
          <a:lstStyle/>
          <a:p>
            <a:pPr marL="0" indent="0">
              <a:buNone/>
              <a:defRPr/>
            </a:pPr>
            <a:endParaRPr lang="en-GB" altLang="en-US" sz="1800" dirty="0"/>
          </a:p>
          <a:p>
            <a:pPr>
              <a:defRPr/>
            </a:pPr>
            <a:r>
              <a:rPr lang="en-GB" altLang="en-US" sz="1800" dirty="0"/>
              <a:t>The Reading paper focuses on the following areas known as Content Domains: </a:t>
            </a:r>
            <a:br>
              <a:rPr lang="en-GB" altLang="en-US" sz="1800" dirty="0"/>
            </a:br>
            <a:r>
              <a:rPr lang="en-GB" altLang="en-US" sz="1800" dirty="0"/>
              <a:t>2a) give/explain the meaning of words in context; </a:t>
            </a:r>
            <a:br>
              <a:rPr lang="en-GB" altLang="en-US" sz="1800" dirty="0"/>
            </a:br>
            <a:r>
              <a:rPr lang="en-GB" altLang="en-US" sz="1800" dirty="0"/>
              <a:t>2b) retrieve and record information/identify key details from fiction and non-fiction; </a:t>
            </a:r>
            <a:br>
              <a:rPr lang="en-GB" altLang="en-US" sz="1800" dirty="0"/>
            </a:br>
            <a:r>
              <a:rPr lang="en-GB" altLang="en-US" sz="1800" dirty="0"/>
              <a:t>2c) summarise main ideas from more than one paragraph; </a:t>
            </a:r>
            <a:br>
              <a:rPr lang="en-GB" altLang="en-US" sz="1800" dirty="0"/>
            </a:br>
            <a:r>
              <a:rPr lang="en-GB" altLang="en-US" sz="1800" dirty="0"/>
              <a:t>2d) make inferences from the text/explain and justify inferences with evidence from the text; </a:t>
            </a:r>
            <a:br>
              <a:rPr lang="en-GB" altLang="en-US" sz="1800" dirty="0"/>
            </a:br>
            <a:r>
              <a:rPr lang="en-GB" altLang="en-US" sz="1800" dirty="0"/>
              <a:t>2e) predict what might happen from details stated and implied; </a:t>
            </a:r>
            <a:br>
              <a:rPr lang="en-GB" altLang="en-US" sz="1800" dirty="0"/>
            </a:br>
            <a:r>
              <a:rPr lang="en-GB" altLang="en-US" sz="1800" dirty="0"/>
              <a:t>2f) identify/explain how information/content is related and contributes to meaning as a whole; </a:t>
            </a:r>
            <a:br>
              <a:rPr lang="en-GB" altLang="en-US" sz="1800" dirty="0"/>
            </a:br>
            <a:r>
              <a:rPr lang="en-GB" altLang="en-US" sz="1800" dirty="0"/>
              <a:t>2g) identify/explain how meaning is enhanced through choice of words and phrases;</a:t>
            </a:r>
            <a:br>
              <a:rPr lang="en-GB" altLang="en-US" sz="1800" dirty="0"/>
            </a:br>
            <a:r>
              <a:rPr lang="en-GB" altLang="en-US" sz="1800" dirty="0"/>
              <a:t>2h) make comparisons within the text. </a:t>
            </a:r>
          </a:p>
          <a:p>
            <a:pPr>
              <a:defRPr/>
            </a:pPr>
            <a:endParaRPr lang="en-GB" altLang="en-US" sz="1800" dirty="0"/>
          </a:p>
          <a:p>
            <a:pPr>
              <a:defRPr/>
            </a:pPr>
            <a:r>
              <a:rPr lang="en-GB" altLang="en-US" sz="1800" dirty="0"/>
              <a:t>The Year 6 Reading SATs paper requires a range of answering styles, including responding to multiple choice questions, one-word answers, and multiple mark questions which require more formal paragraph-length answers. </a:t>
            </a:r>
          </a:p>
          <a:p>
            <a:pPr>
              <a:defRPr/>
            </a:pPr>
            <a:r>
              <a:rPr lang="en-GB" altLang="en-US" sz="1800" dirty="0"/>
              <a:t>.</a:t>
            </a:r>
            <a:endParaRPr lang="en-US" altLang="en-US" sz="1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79041976"/>
      </p:ext>
    </p:extLst>
  </p:cSld>
  <p:clrMapOvr>
    <a:masterClrMapping/>
  </p:clrMapOvr>
  <p:transition>
    <p:dissolv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870700" cy="915888"/>
          </a:xfrm>
        </p:spPr>
        <p:txBody>
          <a:bodyPr/>
          <a:lstStyle/>
          <a:p>
            <a:r>
              <a:rPr lang="en-GB" dirty="0"/>
              <a:t>Reading Test – 1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836712"/>
            <a:ext cx="8424936" cy="5256584"/>
          </a:xfrm>
        </p:spPr>
        <p:txBody>
          <a:bodyPr/>
          <a:lstStyle/>
          <a:p>
            <a:pPr marL="0" indent="0">
              <a:buNone/>
            </a:pPr>
            <a:r>
              <a:rPr lang="en-GB" sz="1600">
                <a:latin typeface="+mj-lt"/>
                <a:cs typeface="Arial" panose="020B0604020202020204" pitchFamily="34" charset="0"/>
              </a:rPr>
              <a:t>Example question, based on </a:t>
            </a:r>
            <a:br>
              <a:rPr lang="en-GB" sz="1600">
                <a:latin typeface="+mj-lt"/>
                <a:cs typeface="Arial" panose="020B0604020202020204" pitchFamily="34" charset="0"/>
              </a:rPr>
            </a:br>
            <a:r>
              <a:rPr lang="en-GB" sz="1600">
                <a:latin typeface="+mj-lt"/>
                <a:cs typeface="Arial" panose="020B0604020202020204" pitchFamily="34" charset="0"/>
              </a:rPr>
              <a:t>Text 2 – </a:t>
            </a:r>
            <a:r>
              <a:rPr lang="en-GB" sz="1600" i="1">
                <a:latin typeface="+mj-lt"/>
                <a:cs typeface="Arial" panose="020B0604020202020204" pitchFamily="34" charset="0"/>
              </a:rPr>
              <a:t>Giants</a:t>
            </a:r>
            <a:r>
              <a:rPr lang="en-GB" sz="1600">
                <a:latin typeface="+mj-lt"/>
                <a:cs typeface="Arial" panose="020B0604020202020204" pitchFamily="34" charset="0"/>
              </a:rPr>
              <a:t>: </a:t>
            </a:r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9C82AE3-F0CF-45C9-AF8D-204F1A1BC92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247" y="1647217"/>
            <a:ext cx="6848475" cy="371475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C2A07AA5-0BC5-4D06-938F-455A6BA0FDA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55976" y="1647217"/>
            <a:ext cx="3987747" cy="218852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Rectangle 6"/>
          <p:cNvSpPr/>
          <p:nvPr/>
        </p:nvSpPr>
        <p:spPr>
          <a:xfrm>
            <a:off x="1921865" y="5936851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i="1" dirty="0">
                <a:solidFill>
                  <a:prstClr val="black"/>
                </a:solidFill>
                <a:latin typeface="Arial "/>
              </a:rPr>
              <a:t>2b) retrieve and record information/identify key details from fiction and non-fiction</a:t>
            </a:r>
            <a:endParaRPr lang="en-US" i="1" dirty="0">
              <a:solidFill>
                <a:prstClr val="black"/>
              </a:solidFill>
              <a:latin typeface="Arial 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1165619"/>
      </p:ext>
    </p:extLst>
  </p:cSld>
  <p:clrMapOvr>
    <a:masterClrMapping/>
  </p:clrMapOvr>
  <p:transition>
    <p:dissolve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870700" cy="915888"/>
          </a:xfrm>
        </p:spPr>
        <p:txBody>
          <a:bodyPr/>
          <a:lstStyle/>
          <a:p>
            <a:r>
              <a:rPr lang="en-GB" dirty="0"/>
              <a:t>Reading Test – 1 paper</a:t>
            </a:r>
          </a:p>
        </p:txBody>
      </p:sp>
      <p:pic>
        <p:nvPicPr>
          <p:cNvPr id="9" name="Content Placeholder 8">
            <a:extLst>
              <a:ext uri="{FF2B5EF4-FFF2-40B4-BE49-F238E27FC236}">
                <a16:creationId xmlns:a16="http://schemas.microsoft.com/office/drawing/2014/main" id="{1DABF820-4CF2-4609-914A-60CE001DEB9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628724" y="1665119"/>
            <a:ext cx="5553075" cy="124777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F9A14488-22FA-44A7-B5B3-BDA139BC6D4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4121" y="2996952"/>
            <a:ext cx="7613610" cy="188990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4" name="Rectangle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1101654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Example question, based on Text 3 – </a:t>
            </a:r>
            <a:r>
              <a:rPr lang="en-GB" i="1" dirty="0">
                <a:latin typeface="Arial" panose="020B0604020202020204" pitchFamily="34" charset="0"/>
                <a:cs typeface="Arial" panose="020B0604020202020204" pitchFamily="34" charset="0"/>
              </a:rPr>
              <a:t>The Lost World</a:t>
            </a:r>
            <a:endParaRPr lang="en-GB" dirty="0"/>
          </a:p>
        </p:txBody>
      </p:sp>
      <p:sp>
        <p:nvSpPr>
          <p:cNvPr id="12" name="Rectangle 11"/>
          <p:cNvSpPr/>
          <p:nvPr/>
        </p:nvSpPr>
        <p:spPr>
          <a:xfrm>
            <a:off x="2119261" y="5269533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en-US" i="1" dirty="0">
                <a:latin typeface="Arial" panose="020B0604020202020204" pitchFamily="34" charset="0"/>
                <a:cs typeface="Arial" panose="020B0604020202020204" pitchFamily="34" charset="0"/>
              </a:rPr>
              <a:t>2e) predict what might happen from details stated and implied</a:t>
            </a:r>
            <a:endParaRPr lang="en-US" i="1" dirty="0">
              <a:solidFill>
                <a:prstClr val="black"/>
              </a:solidFill>
              <a:latin typeface="Arial "/>
              <a:ea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3737985"/>
      </p:ext>
    </p:extLst>
  </p:cSld>
  <p:clrMapOvr>
    <a:masterClrMapping/>
  </p:clrMapOvr>
  <p:transition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870700" cy="915888"/>
          </a:xfrm>
        </p:spPr>
        <p:txBody>
          <a:bodyPr/>
          <a:lstStyle/>
          <a:p>
            <a:r>
              <a:rPr lang="en-GB" dirty="0"/>
              <a:t>Reading Test – 1 paper</a:t>
            </a:r>
          </a:p>
        </p:txBody>
      </p:sp>
      <p:sp>
        <p:nvSpPr>
          <p:cNvPr id="4" name="Rectangle 3"/>
          <p:cNvSpPr/>
          <p:nvPr/>
        </p:nvSpPr>
        <p:spPr>
          <a:xfrm>
            <a:off x="2286000" y="3105835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467544" y="1101654"/>
            <a:ext cx="4572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941148"/>
            <a:ext cx="8208912" cy="3423956"/>
          </a:xfrm>
        </p:spPr>
        <p:txBody>
          <a:bodyPr/>
          <a:lstStyle/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Tx/>
              <a:buChar char="-"/>
            </a:pPr>
            <a:endParaRPr lang="en-GB" sz="18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When reading with your child at home</a:t>
            </a:r>
            <a:r>
              <a:rPr lang="en-GB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, try asking questions like: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Find a word in this paragraph that is closest in meaning to ‘provide word – </a:t>
            </a:r>
            <a:b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e.g. annoyed’ (2a);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In what year did ‘provide fact – e.g. the French authorities make it illegal for people to swim from France to England’? (2b);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In the last paragraph, X does not want to Y.</a:t>
            </a:r>
            <a:b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Give two reasons why X does not want Y. (2d)</a:t>
            </a:r>
            <a:endParaRPr lang="en-GB" sz="16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573994"/>
      </p:ext>
    </p:extLst>
  </p:cSld>
  <p:clrMapOvr>
    <a:masterClrMapping/>
  </p:clrMapOvr>
  <p:transition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2079"/>
            <a:ext cx="6870700" cy="843880"/>
          </a:xfrm>
        </p:spPr>
        <p:txBody>
          <a:bodyPr/>
          <a:lstStyle/>
          <a:p>
            <a:r>
              <a:rPr lang="en-GB" dirty="0"/>
              <a:t>Mathematics- 3 papers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836712"/>
            <a:ext cx="7918648" cy="4392488"/>
          </a:xfrm>
        </p:spPr>
        <p:txBody>
          <a:bodyPr/>
          <a:lstStyle/>
          <a:p>
            <a:pPr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Arithmetic test to assess basic mathematical calculations where there are no contextualised questions.</a:t>
            </a:r>
          </a:p>
          <a:p>
            <a:pPr>
              <a:defRPr/>
            </a:pPr>
            <a:r>
              <a:rPr lang="en-GB" sz="2000" dirty="0"/>
              <a:t>36 questions, 40 marks available, 30 minutes duration.</a:t>
            </a:r>
          </a:p>
          <a:p>
            <a:pPr>
              <a:defRPr/>
            </a:pPr>
            <a:r>
              <a:rPr lang="en-GB" sz="2000" dirty="0"/>
              <a:t>Questions will cover:</a:t>
            </a:r>
          </a:p>
          <a:p>
            <a:pPr lvl="1">
              <a:defRPr/>
            </a:pPr>
            <a:r>
              <a:rPr lang="en-GB" sz="2000" dirty="0"/>
              <a:t>straightforward addition and subtraction</a:t>
            </a:r>
          </a:p>
          <a:p>
            <a:pPr lvl="1">
              <a:defRPr/>
            </a:pPr>
            <a:r>
              <a:rPr lang="en-GB" sz="2000" dirty="0"/>
              <a:t>more complex calculations with fractions</a:t>
            </a:r>
          </a:p>
          <a:p>
            <a:pPr lvl="1">
              <a:defRPr/>
            </a:pPr>
            <a:r>
              <a:rPr lang="en-GB" sz="2000" dirty="0"/>
              <a:t>long divisions and long multiplications. </a:t>
            </a:r>
          </a:p>
          <a:p>
            <a:pPr lvl="1">
              <a:defRPr/>
            </a:pPr>
            <a:endParaRPr lang="en-GB" sz="2000" dirty="0"/>
          </a:p>
          <a:p>
            <a:pPr>
              <a:defRPr/>
            </a:pPr>
            <a:r>
              <a:rPr lang="en-GB" sz="2000" dirty="0"/>
              <a:t>Papers 2 and 3 are calculation papers ranging from 1 to 3 marks per question. Both of these papers are worth 35 marks each giving a total of 110 marks available.</a:t>
            </a:r>
          </a:p>
          <a:p>
            <a:pPr>
              <a:defRPr/>
            </a:pPr>
            <a:endParaRPr lang="en-GB" sz="2000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946492"/>
      </p:ext>
    </p:extLst>
  </p:cSld>
  <p:clrMapOvr>
    <a:masterClrMapping/>
  </p:clrMapOvr>
  <p:transition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2079"/>
            <a:ext cx="7416824" cy="843880"/>
          </a:xfrm>
        </p:spPr>
        <p:txBody>
          <a:bodyPr/>
          <a:lstStyle/>
          <a:p>
            <a:r>
              <a:rPr lang="en-GB" dirty="0"/>
              <a:t>Mathematics- 1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41" y="404664"/>
            <a:ext cx="7918648" cy="4392488"/>
          </a:xfrm>
        </p:spPr>
        <p:txBody>
          <a:bodyPr/>
          <a:lstStyle/>
          <a:p>
            <a:pPr>
              <a:defRPr/>
            </a:pPr>
            <a:endParaRPr lang="en-GB" sz="2000" dirty="0"/>
          </a:p>
          <a:p>
            <a:pPr>
              <a:defRPr/>
            </a:pPr>
            <a:endParaRPr lang="en-GB" sz="2000" dirty="0"/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 err="1">
                <a:solidFill>
                  <a:prstClr val="black"/>
                </a:solidFill>
                <a:cs typeface="Arial" panose="020B0604020202020204" pitchFamily="34" charset="0"/>
              </a:rPr>
              <a:t>Maths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 Paper 1 (Arithmetic) will take place on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Thursday 11th May 2023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It has a standard timing of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30 minutes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 and is worth a total of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40 marks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It covers the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four operations 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(</a:t>
            </a:r>
            <a:r>
              <a:rPr lang="en-US" sz="1600" kern="1200" dirty="0">
                <a:cs typeface="Arial" panose="020B0604020202020204" pitchFamily="34" charset="0"/>
              </a:rPr>
              <a:t>division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, multiplication, addition, subtraction and mixed operation calculations requiring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BODMAS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), as well as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number properties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, calculating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percentages of amounts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, calculations using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decimals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, and calculations using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fractions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C1B158-FED1-4E03-9431-1E5B967258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75" y="3088835"/>
            <a:ext cx="4363649" cy="2044603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4B6BDCBE-4081-4EB7-BC0F-B74D6AA8E00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4609" y="3057782"/>
            <a:ext cx="4390111" cy="2088232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9FD32866-7C24-4A10-A98B-CB7D090B456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43808" y="5133438"/>
            <a:ext cx="4044576" cy="1736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29380"/>
      </p:ext>
    </p:extLst>
  </p:cSld>
  <p:clrMapOvr>
    <a:masterClrMapping/>
  </p:clrMapOvr>
  <p:transition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32079"/>
            <a:ext cx="7416824" cy="843880"/>
          </a:xfrm>
        </p:spPr>
        <p:txBody>
          <a:bodyPr/>
          <a:lstStyle/>
          <a:p>
            <a:r>
              <a:rPr lang="en-GB" dirty="0"/>
              <a:t>Mathematics- 1 Arithmetic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09041" y="404664"/>
            <a:ext cx="7918648" cy="4392488"/>
          </a:xfrm>
        </p:spPr>
        <p:txBody>
          <a:bodyPr/>
          <a:lstStyle/>
          <a:p>
            <a:pPr>
              <a:defRPr/>
            </a:pPr>
            <a:endParaRPr lang="en-GB" sz="2000" dirty="0"/>
          </a:p>
          <a:p>
            <a:pPr>
              <a:defRPr/>
            </a:pPr>
            <a:endParaRPr lang="en-GB" sz="2000" dirty="0"/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8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B9759A9-2978-4730-8F07-05008FE28D6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537" y="1190170"/>
            <a:ext cx="4343734" cy="187459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0A6A462-9122-46F4-AE14-1EEDF42D078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298316"/>
            <a:ext cx="4197991" cy="17728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8B6D8A12-D0B6-44D7-A3C1-3B546AA4E6C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547664" y="4387118"/>
            <a:ext cx="4827749" cy="2049580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634000042"/>
      </p:ext>
    </p:extLst>
  </p:cSld>
  <p:clrMapOvr>
    <a:masterClrMapping/>
  </p:clrMapOvr>
  <p:transition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16824" cy="1347936"/>
          </a:xfrm>
        </p:spPr>
        <p:txBody>
          <a:bodyPr/>
          <a:lstStyle/>
          <a:p>
            <a:r>
              <a:rPr lang="en-GB" dirty="0"/>
              <a:t>Mathematics 2 &amp; 3 Reasoning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179512" y="1464568"/>
            <a:ext cx="8640960" cy="4021832"/>
          </a:xfrm>
        </p:spPr>
        <p:txBody>
          <a:bodyPr/>
          <a:lstStyle/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kern="1200" dirty="0" err="1">
                <a:solidFill>
                  <a:prstClr val="black"/>
                </a:solidFill>
                <a:cs typeface="Arial" panose="020B0604020202020204" pitchFamily="34" charset="0"/>
              </a:rPr>
              <a:t>Maths</a:t>
            </a: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 Paper 2 (Reasoning) will take place on </a:t>
            </a:r>
            <a:r>
              <a:rPr lang="en-US" sz="1400" b="1" kern="1200" dirty="0">
                <a:solidFill>
                  <a:prstClr val="black"/>
                </a:solidFill>
                <a:cs typeface="Arial" panose="020B0604020202020204" pitchFamily="34" charset="0"/>
              </a:rPr>
              <a:t>Thursday 11th May 2023</a:t>
            </a: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kern="1200" dirty="0" err="1">
                <a:solidFill>
                  <a:prstClr val="black"/>
                </a:solidFill>
                <a:cs typeface="Arial" panose="020B0604020202020204" pitchFamily="34" charset="0"/>
              </a:rPr>
              <a:t>Maths</a:t>
            </a: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 Paper 3 (Reasoning) is scheduled for </a:t>
            </a:r>
            <a:r>
              <a:rPr lang="en-US" sz="1400" b="1" kern="1200" dirty="0">
                <a:solidFill>
                  <a:prstClr val="black"/>
                </a:solidFill>
                <a:cs typeface="Arial" panose="020B0604020202020204" pitchFamily="34" charset="0"/>
              </a:rPr>
              <a:t>Friday 12th May 2023.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Both have standard timings of </a:t>
            </a:r>
            <a:r>
              <a:rPr lang="en-US" sz="1400" b="1" kern="1200" dirty="0">
                <a:solidFill>
                  <a:prstClr val="black"/>
                </a:solidFill>
                <a:cs typeface="Arial" panose="020B0604020202020204" pitchFamily="34" charset="0"/>
              </a:rPr>
              <a:t>40 minutes</a:t>
            </a: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 and are worth </a:t>
            </a:r>
            <a:r>
              <a:rPr lang="en-US" sz="1400" b="1" kern="1200" dirty="0">
                <a:solidFill>
                  <a:prstClr val="black"/>
                </a:solidFill>
                <a:cs typeface="Arial" panose="020B0604020202020204" pitchFamily="34" charset="0"/>
              </a:rPr>
              <a:t>35 marks </a:t>
            </a: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each.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4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Paper 2 requires children to demonstrate their mathematical knowledge and skills, as well as their ability to solve problems and their mathematical reasoning.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4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Questions focus on the following Mathematical topic areas: </a:t>
            </a:r>
            <a:br>
              <a:rPr lang="en-US" sz="1400" kern="1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Number and place value– including Roman Numerals; 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Addition, subtraction, multiplication and division (calculations);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Geometry – properties of shapes;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Geometry – position and direction; 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Statistics; 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Measurement – including length, perimeter, mass (weight), volume, time and money;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Algebra;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Ratio and proportion;</a:t>
            </a:r>
            <a:b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400" kern="1200" dirty="0">
                <a:solidFill>
                  <a:srgbClr val="388CDA"/>
                </a:solidFill>
                <a:cs typeface="Arial" panose="020B0604020202020204" pitchFamily="34" charset="0"/>
              </a:rPr>
              <a:t>- Fractions, decimals and percentages.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GB" sz="14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The questions get harder throughout the paper.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400" kern="1200" dirty="0">
                <a:solidFill>
                  <a:prstClr val="black"/>
                </a:solidFill>
                <a:cs typeface="Arial" panose="020B0604020202020204" pitchFamily="34" charset="0"/>
              </a:rPr>
              <a:t>It is not unusual for a child to be unable to complete the entire paper in time.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30326090"/>
      </p:ext>
    </p:extLst>
  </p:cSld>
  <p:clrMapOvr>
    <a:masterClrMapping/>
  </p:clrMapOvr>
  <p:transition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16824" cy="1347936"/>
          </a:xfrm>
        </p:spPr>
        <p:txBody>
          <a:bodyPr/>
          <a:lstStyle/>
          <a:p>
            <a:r>
              <a:rPr lang="en-GB" dirty="0"/>
              <a:t>Mathematics 2 &amp; 3 Reasoning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759AB82-2F98-4555-B739-81CE9B21965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528" y="1587512"/>
            <a:ext cx="5544616" cy="2606443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3BD9329C-2994-43B3-8883-866202B63D5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7744" y="4316899"/>
            <a:ext cx="5832648" cy="2372052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1918955304"/>
      </p:ext>
    </p:extLst>
  </p:cSld>
  <p:clrMapOvr>
    <a:masterClrMapping/>
  </p:clrMapOvr>
  <p:transition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9552" y="116632"/>
            <a:ext cx="7416824" cy="1347936"/>
          </a:xfrm>
        </p:spPr>
        <p:txBody>
          <a:bodyPr/>
          <a:lstStyle/>
          <a:p>
            <a:r>
              <a:rPr lang="en-GB" dirty="0"/>
              <a:t>Mathematics 2 &amp; 3 Reasoning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5714FAC-D083-4D06-AADD-DEDCD083C3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024" y="1464568"/>
            <a:ext cx="4202789" cy="3312368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2A9597C-64B5-4D0A-BD58-A39A119AC3A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1832" y="3356992"/>
            <a:ext cx="4853694" cy="33123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2713541"/>
      </p:ext>
    </p:extLst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6870700" cy="987896"/>
          </a:xfrm>
        </p:spPr>
        <p:txBody>
          <a:bodyPr/>
          <a:lstStyle/>
          <a:p>
            <a:r>
              <a:rPr lang="en-GB" dirty="0"/>
              <a:t>What are SATs?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1268760"/>
            <a:ext cx="7696200" cy="5040560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en-GB" sz="1600" dirty="0"/>
              <a:t>Compulsory “Statutory Assessment Tests” (SATs)  tests are carried out every year in school with children in Year 2 and Year 6. These tests are set by the Department for Education and must be taken in a particular week in May. All maintained schools in the country take the same test on the same day.</a:t>
            </a:r>
          </a:p>
          <a:p>
            <a:pPr>
              <a:lnSpc>
                <a:spcPct val="90000"/>
              </a:lnSpc>
              <a:defRPr/>
            </a:pPr>
            <a:endParaRPr lang="en-GB" sz="1600" dirty="0"/>
          </a:p>
          <a:p>
            <a:pPr>
              <a:lnSpc>
                <a:spcPct val="90000"/>
              </a:lnSpc>
              <a:defRPr/>
            </a:pPr>
            <a:r>
              <a:rPr lang="en-GB" sz="1600" dirty="0"/>
              <a:t>The tests take place from </a:t>
            </a:r>
            <a:r>
              <a:rPr lang="en-GB" sz="1600" b="1" i="1" dirty="0"/>
              <a:t>Tuesday 9</a:t>
            </a:r>
            <a:r>
              <a:rPr lang="en-GB" sz="1600" b="1" i="1" baseline="30000" dirty="0"/>
              <a:t>th</a:t>
            </a:r>
            <a:r>
              <a:rPr lang="en-GB" sz="1600" b="1" i="1" dirty="0"/>
              <a:t> May 2023 </a:t>
            </a:r>
            <a:r>
              <a:rPr lang="en-GB" sz="1600" dirty="0"/>
              <a:t>and last until Friday 12</a:t>
            </a:r>
            <a:r>
              <a:rPr lang="en-GB" sz="1600" baseline="30000" dirty="0"/>
              <a:t>th</a:t>
            </a:r>
            <a:r>
              <a:rPr lang="en-GB" sz="1600" dirty="0"/>
              <a:t> May 2023. </a:t>
            </a:r>
          </a:p>
          <a:p>
            <a:pPr>
              <a:lnSpc>
                <a:spcPct val="90000"/>
              </a:lnSpc>
              <a:defRPr/>
            </a:pPr>
            <a:endParaRPr lang="en-GB" sz="1600" dirty="0"/>
          </a:p>
          <a:p>
            <a:pPr>
              <a:lnSpc>
                <a:spcPct val="90000"/>
              </a:lnSpc>
              <a:defRPr/>
            </a:pPr>
            <a:r>
              <a:rPr lang="en-GB" sz="1600" dirty="0"/>
              <a:t>The Mathematics, Reading and SPAG ( Spelling, Punctuation &amp; Grammar) test are marked externally 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GB" sz="1600" dirty="0"/>
          </a:p>
          <a:p>
            <a:pPr>
              <a:lnSpc>
                <a:spcPct val="90000"/>
              </a:lnSpc>
              <a:defRPr/>
            </a:pPr>
            <a:r>
              <a:rPr lang="en-GB" sz="1600" dirty="0"/>
              <a:t>As Science &amp; Writing are teacher assessed these subjects continue until the end of June </a:t>
            </a:r>
          </a:p>
          <a:p>
            <a:pPr>
              <a:lnSpc>
                <a:spcPct val="90000"/>
              </a:lnSpc>
              <a:defRPr/>
            </a:pPr>
            <a:r>
              <a:rPr lang="en-GB" sz="1600" dirty="0"/>
              <a:t>No Science sampling “ testing” will take place this year</a:t>
            </a:r>
          </a:p>
          <a:p>
            <a:pPr marL="0" indent="0">
              <a:lnSpc>
                <a:spcPct val="90000"/>
              </a:lnSpc>
              <a:buNone/>
              <a:defRPr/>
            </a:pPr>
            <a:endParaRPr lang="en-GB" sz="1600" dirty="0"/>
          </a:p>
          <a:p>
            <a:pPr>
              <a:lnSpc>
                <a:spcPct val="90000"/>
              </a:lnSpc>
              <a:defRPr/>
            </a:pPr>
            <a:r>
              <a:rPr lang="en-GB" sz="1600" dirty="0"/>
              <a:t>There is a </a:t>
            </a:r>
            <a:r>
              <a:rPr lang="en-GB" altLang="en-US" sz="1600" dirty="0"/>
              <a:t>national standard  -the raw score achieved will link to a scaled</a:t>
            </a:r>
          </a:p>
          <a:p>
            <a:pPr>
              <a:lnSpc>
                <a:spcPct val="90000"/>
              </a:lnSpc>
              <a:defRPr/>
            </a:pPr>
            <a:endParaRPr lang="en-GB" altLang="en-US" sz="1600" dirty="0"/>
          </a:p>
          <a:p>
            <a:pPr>
              <a:lnSpc>
                <a:spcPct val="90000"/>
              </a:lnSpc>
              <a:defRPr/>
            </a:pPr>
            <a:r>
              <a:rPr lang="en-GB" altLang="en-US" sz="16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450775327"/>
      </p:ext>
    </p:extLst>
  </p:cSld>
  <p:clrMapOvr>
    <a:masterClrMapping/>
  </p:clrMapOvr>
  <p:transition>
    <p:dissolve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52302" y="66870"/>
            <a:ext cx="6870700" cy="843880"/>
          </a:xfrm>
        </p:spPr>
        <p:txBody>
          <a:bodyPr/>
          <a:lstStyle/>
          <a:p>
            <a:r>
              <a:rPr lang="en-GB" altLang="en-US" dirty="0"/>
              <a:t>Scaled scores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908720"/>
            <a:ext cx="7696200" cy="5507919"/>
          </a:xfrm>
        </p:spPr>
        <p:txBody>
          <a:bodyPr/>
          <a:lstStyle/>
          <a:p>
            <a:r>
              <a:rPr lang="en-GB" altLang="en-US" sz="1800" dirty="0"/>
              <a:t> </a:t>
            </a:r>
            <a:r>
              <a:rPr lang="en-GB" altLang="en-US" sz="1800" b="1" i="1" u="sng" dirty="0"/>
              <a:t>2019/22 SCALED SCORES:</a:t>
            </a:r>
          </a:p>
          <a:p>
            <a:r>
              <a:rPr lang="en-GB" altLang="en-US" sz="1800" dirty="0"/>
              <a:t>A scaled score of 100- 109 means a child is working at age related expectations</a:t>
            </a:r>
          </a:p>
          <a:p>
            <a:r>
              <a:rPr lang="en-GB" altLang="en-US" sz="1800" dirty="0"/>
              <a:t>A scaled score of 110 or more means they are working above the expected standard</a:t>
            </a:r>
          </a:p>
          <a:p>
            <a:r>
              <a:rPr lang="en-GB" altLang="en-US" sz="1800" dirty="0"/>
              <a:t>A score below 100 means they are working below the expected standard .</a:t>
            </a:r>
            <a:r>
              <a:rPr lang="en-US" sz="1800" dirty="0">
                <a:cs typeface="Arial" panose="020B0604020202020204" pitchFamily="34" charset="0"/>
              </a:rPr>
              <a:t> </a:t>
            </a:r>
          </a:p>
          <a:p>
            <a:r>
              <a:rPr lang="en-US" sz="1800" dirty="0">
                <a:cs typeface="Arial" panose="020B0604020202020204" pitchFamily="34" charset="0"/>
              </a:rPr>
              <a:t>The thresholds tend to change each year according to overall national performance, so what was classed as ‘did meet the expected standard’ in 2022 may have been considered a ‘did not’ in 2019. </a:t>
            </a:r>
          </a:p>
          <a:p>
            <a:endParaRPr lang="en-GB" altLang="en-US" sz="1800" dirty="0"/>
          </a:p>
          <a:p>
            <a:endParaRPr lang="en-GB" altLang="en-US" sz="1800" dirty="0"/>
          </a:p>
          <a:p>
            <a:pPr marL="0" indent="0">
              <a:buNone/>
            </a:pPr>
            <a:endParaRPr lang="en-GB" altLang="en-US" sz="1400" dirty="0"/>
          </a:p>
          <a:p>
            <a:pPr marL="0" indent="0">
              <a:buNone/>
            </a:pPr>
            <a:endParaRPr lang="en-GB" altLang="en-US" sz="1400" dirty="0"/>
          </a:p>
          <a:p>
            <a:r>
              <a:rPr lang="en-GB" altLang="en-US" sz="1400" dirty="0"/>
              <a:t>                            </a:t>
            </a:r>
            <a:endParaRPr lang="en-GB" sz="1800" dirty="0"/>
          </a:p>
          <a:p>
            <a:pPr marL="0" indent="0">
              <a:buNone/>
            </a:pPr>
            <a:endParaRPr lang="en-GB" altLang="en-US" sz="1400" dirty="0"/>
          </a:p>
          <a:p>
            <a:endParaRPr lang="en-GB" altLang="en-US" sz="1400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A26730C9-B959-40F1-8827-9ECFD1BAA2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2841917"/>
              </p:ext>
            </p:extLst>
          </p:nvPr>
        </p:nvGraphicFramePr>
        <p:xfrm>
          <a:off x="839470" y="4365104"/>
          <a:ext cx="7465060" cy="11953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72324">
                  <a:extLst>
                    <a:ext uri="{9D8B030D-6E8A-4147-A177-3AD203B41FA5}">
                      <a16:colId xmlns:a16="http://schemas.microsoft.com/office/drawing/2014/main" val="1656174090"/>
                    </a:ext>
                  </a:extLst>
                </a:gridCol>
                <a:gridCol w="1072886">
                  <a:extLst>
                    <a:ext uri="{9D8B030D-6E8A-4147-A177-3AD203B41FA5}">
                      <a16:colId xmlns:a16="http://schemas.microsoft.com/office/drawing/2014/main" val="2971953615"/>
                    </a:ext>
                  </a:extLst>
                </a:gridCol>
                <a:gridCol w="1278958">
                  <a:extLst>
                    <a:ext uri="{9D8B030D-6E8A-4147-A177-3AD203B41FA5}">
                      <a16:colId xmlns:a16="http://schemas.microsoft.com/office/drawing/2014/main" val="3181591066"/>
                    </a:ext>
                  </a:extLst>
                </a:gridCol>
                <a:gridCol w="887093">
                  <a:extLst>
                    <a:ext uri="{9D8B030D-6E8A-4147-A177-3AD203B41FA5}">
                      <a16:colId xmlns:a16="http://schemas.microsoft.com/office/drawing/2014/main" val="386336328"/>
                    </a:ext>
                  </a:extLst>
                </a:gridCol>
                <a:gridCol w="1662319">
                  <a:extLst>
                    <a:ext uri="{9D8B030D-6E8A-4147-A177-3AD203B41FA5}">
                      <a16:colId xmlns:a16="http://schemas.microsoft.com/office/drawing/2014/main" val="1218999094"/>
                    </a:ext>
                  </a:extLst>
                </a:gridCol>
                <a:gridCol w="1391480">
                  <a:extLst>
                    <a:ext uri="{9D8B030D-6E8A-4147-A177-3AD203B41FA5}">
                      <a16:colId xmlns:a16="http://schemas.microsoft.com/office/drawing/2014/main" val="3704620929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 dirty="0">
                          <a:solidFill>
                            <a:srgbClr val="002060"/>
                          </a:solidFill>
                          <a:effectLst/>
                        </a:rPr>
                        <a:t>ESP&amp;G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 dirty="0">
                          <a:solidFill>
                            <a:srgbClr val="002060"/>
                          </a:solidFill>
                          <a:effectLst/>
                        </a:rPr>
                        <a:t>Reading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 dirty="0">
                          <a:solidFill>
                            <a:srgbClr val="002060"/>
                          </a:solidFill>
                          <a:effectLst/>
                        </a:rPr>
                        <a:t>Mathematics</a:t>
                      </a:r>
                      <a:endParaRPr lang="en-GB" sz="1100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26868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>
                          <a:effectLst/>
                        </a:rPr>
                        <a:t>2019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36+/70= ARE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55+/70 = 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>
                          <a:effectLst/>
                        </a:rPr>
                        <a:t>2022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35+/70= ARE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55+/70 = 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>
                          <a:effectLst/>
                        </a:rPr>
                        <a:t>2019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28+/50 =ARE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41+/50= 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>
                          <a:effectLst/>
                        </a:rPr>
                        <a:t>2022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29+/50 =ARE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41+/50= 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>
                          <a:effectLst/>
                        </a:rPr>
                        <a:t>2019</a:t>
                      </a:r>
                      <a:endParaRPr lang="en-GB" sz="11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58+/110 =ARE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>
                          <a:effectLst/>
                        </a:rPr>
                        <a:t>95+/110 = HS</a:t>
                      </a:r>
                      <a:endParaRPr lang="en-GB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u="sng" dirty="0">
                          <a:effectLst/>
                        </a:rPr>
                        <a:t>2022</a:t>
                      </a:r>
                      <a:endParaRPr lang="en-GB" sz="1100" dirty="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58+/110 =ARE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100" dirty="0">
                          <a:effectLst/>
                        </a:rPr>
                        <a:t>96+/110 = HS</a:t>
                      </a:r>
                      <a:endParaRPr lang="en-GB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09322764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24849862"/>
      </p:ext>
    </p:extLst>
  </p:cSld>
  <p:clrMapOvr>
    <a:masterClrMapping/>
  </p:clrMapOvr>
  <p:transition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3568" y="188640"/>
            <a:ext cx="6870700" cy="1347936"/>
          </a:xfrm>
        </p:spPr>
        <p:txBody>
          <a:bodyPr/>
          <a:lstStyle/>
          <a:p>
            <a:r>
              <a:rPr lang="en-GB" dirty="0"/>
              <a:t>Preparing for the tests in school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840560"/>
          </a:xfrm>
        </p:spPr>
        <p:txBody>
          <a:bodyPr/>
          <a:lstStyle/>
          <a:p>
            <a:pPr>
              <a:buNone/>
              <a:defRPr/>
            </a:pPr>
            <a:r>
              <a:rPr lang="en-GB" dirty="0"/>
              <a:t>We are giving children opportunities to:</a:t>
            </a:r>
          </a:p>
          <a:p>
            <a:pPr>
              <a:buNone/>
              <a:defRPr/>
            </a:pPr>
            <a:endParaRPr lang="en-GB" dirty="0"/>
          </a:p>
          <a:p>
            <a:pPr>
              <a:defRPr/>
            </a:pPr>
            <a:r>
              <a:rPr lang="en-GB" sz="2400" dirty="0"/>
              <a:t>work independently</a:t>
            </a:r>
          </a:p>
          <a:p>
            <a:pPr>
              <a:defRPr/>
            </a:pPr>
            <a:r>
              <a:rPr lang="en-GB" sz="2400" dirty="0"/>
              <a:t>see the layout and design of the tests</a:t>
            </a:r>
          </a:p>
          <a:p>
            <a:pPr>
              <a:defRPr/>
            </a:pPr>
            <a:r>
              <a:rPr lang="en-GB" sz="2400" dirty="0"/>
              <a:t>complete work in a given time</a:t>
            </a:r>
          </a:p>
          <a:p>
            <a:pPr>
              <a:defRPr/>
            </a:pPr>
            <a:r>
              <a:rPr lang="en-GB" sz="2400" dirty="0"/>
              <a:t>learn test strategies i.e. what to do if they cannot answer a question or read a word.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892606"/>
      </p:ext>
    </p:extLst>
  </p:cSld>
  <p:clrMapOvr>
    <a:masterClrMapping/>
  </p:clrMapOvr>
  <p:transition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6870700" cy="843880"/>
          </a:xfrm>
        </p:spPr>
        <p:txBody>
          <a:bodyPr/>
          <a:lstStyle/>
          <a:p>
            <a:r>
              <a:rPr lang="en-GB" dirty="0"/>
              <a:t>Ways to help at home: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980728"/>
            <a:ext cx="7696200" cy="4896544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r>
              <a:rPr lang="en-GB" sz="2000" b="1" i="1" u="sng" dirty="0"/>
              <a:t>Remember ALL this should be fun.</a:t>
            </a:r>
          </a:p>
          <a:p>
            <a:pPr>
              <a:lnSpc>
                <a:spcPct val="80000"/>
              </a:lnSpc>
              <a:defRPr/>
            </a:pPr>
            <a:endParaRPr lang="en-GB" sz="2000" b="1" i="1" u="sng" dirty="0"/>
          </a:p>
          <a:p>
            <a:pPr>
              <a:lnSpc>
                <a:spcPct val="80000"/>
              </a:lnSpc>
              <a:defRPr/>
            </a:pPr>
            <a:r>
              <a:rPr lang="en-GB" sz="2000" dirty="0"/>
              <a:t>Ensure your child knows their times table and division facts and then extend this to  30 x 6,      420</a:t>
            </a:r>
            <a:r>
              <a:rPr lang="en-GB" sz="2000" dirty="0">
                <a:cs typeface="Times New Roman" pitchFamily="18" charset="0"/>
              </a:rPr>
              <a:t>÷7,</a:t>
            </a:r>
            <a:r>
              <a:rPr lang="en-GB" sz="2000" dirty="0"/>
              <a:t> </a:t>
            </a:r>
          </a:p>
          <a:p>
            <a:pPr>
              <a:lnSpc>
                <a:spcPct val="80000"/>
              </a:lnSpc>
              <a:defRPr/>
            </a:pPr>
            <a:endParaRPr lang="en-GB" sz="2000" dirty="0"/>
          </a:p>
          <a:p>
            <a:pPr>
              <a:lnSpc>
                <a:spcPct val="80000"/>
              </a:lnSpc>
              <a:defRPr/>
            </a:pPr>
            <a:r>
              <a:rPr lang="en-GB" sz="2000" dirty="0"/>
              <a:t>Improve their mental addition or subtraction skills by asking them questions on the way to school e.g. 67+ 43. </a:t>
            </a:r>
          </a:p>
          <a:p>
            <a:pPr>
              <a:lnSpc>
                <a:spcPct val="80000"/>
              </a:lnSpc>
              <a:defRPr/>
            </a:pPr>
            <a:r>
              <a:rPr lang="en-GB" sz="2000" dirty="0"/>
              <a:t>Test them on their spellings at home or on the way to school. </a:t>
            </a:r>
          </a:p>
          <a:p>
            <a:pPr>
              <a:lnSpc>
                <a:spcPct val="80000"/>
              </a:lnSpc>
              <a:defRPr/>
            </a:pPr>
            <a:r>
              <a:rPr lang="en-GB" sz="2000" dirty="0"/>
              <a:t>Encourage them to complete tasks at home </a:t>
            </a:r>
            <a:r>
              <a:rPr lang="en-GB" sz="2000" dirty="0" err="1"/>
              <a:t>ie</a:t>
            </a:r>
            <a:r>
              <a:rPr lang="en-GB" sz="2000" dirty="0"/>
              <a:t> Mathletics activities/ revision booklets and activities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GB" sz="2000" dirty="0"/>
          </a:p>
          <a:p>
            <a:pPr>
              <a:lnSpc>
                <a:spcPct val="80000"/>
              </a:lnSpc>
              <a:defRPr/>
            </a:pPr>
            <a:r>
              <a:rPr lang="en-GB" sz="2000" dirty="0"/>
              <a:t>Improve their reading skills by: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GB" sz="2000" dirty="0"/>
              <a:t>    -reading regularly if they need to become a more fluent reader </a:t>
            </a:r>
          </a:p>
          <a:p>
            <a:pPr>
              <a:lnSpc>
                <a:spcPct val="80000"/>
              </a:lnSpc>
              <a:buNone/>
              <a:defRPr/>
            </a:pPr>
            <a:r>
              <a:rPr lang="en-GB" sz="2000" dirty="0"/>
              <a:t>    -asking them questions about what they have read to improve their inference/deduction skills. They may be the best in the world at decoding, but they need to understand what they have read.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9421233"/>
      </p:ext>
    </p:extLst>
  </p:cSld>
  <p:clrMapOvr>
    <a:masterClrMapping/>
  </p:clrMapOvr>
  <p:transition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0"/>
            <a:ext cx="6870700" cy="1600200"/>
          </a:xfrm>
        </p:spPr>
        <p:txBody>
          <a:bodyPr/>
          <a:lstStyle/>
          <a:p>
            <a:r>
              <a:rPr lang="en-GB" dirty="0"/>
              <a:t>Encourage them to do their best.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7584" y="1484784"/>
            <a:ext cx="7696200" cy="4624536"/>
          </a:xfrm>
        </p:spPr>
        <p:txBody>
          <a:bodyPr/>
          <a:lstStyle/>
          <a:p>
            <a:pPr marL="0" indent="0">
              <a:buNone/>
            </a:pPr>
            <a:r>
              <a:rPr lang="en-GB" sz="1600" b="1" i="1" dirty="0">
                <a:cs typeface="Arial" panose="020B0604020202020204" pitchFamily="34" charset="0"/>
              </a:rPr>
              <a:t>Firstly, a positive attitude goes a long way – so as much encouragement and support as possible (but we don’t need to tell you that!)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Direct any questions or concerns you have about SATs to your child’s teacher, rather than worry your child with them; 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• Give your child opportunities to go outside and avoid overuse of screens - this can apply to leisure pursuits as well as how they study; 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• Try to provide a quiet corner of the house for homework and study that’s as free from distractions as possible;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 • Encourage your child to talk to their teacher or another adult they trust if they express persisting anxieties about SATs. Remember that a small amount of anxiety is normal and not harmful; 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• If your child is unwilling to talk to their teacher, talk to them yourself; 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• Plan something nice and fun for the weekends before and after SATs – this will help your child start the week well and also give them something to look forward to; </a:t>
            </a:r>
          </a:p>
          <a:p>
            <a:pPr marL="0" indent="0" defTabSz="457200" fontAlgn="auto">
              <a:spcBef>
                <a:spcPts val="0"/>
              </a:spcBef>
              <a:spcAft>
                <a:spcPts val="60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• Ensure your child is eating and drinking well, and getting a suitable amount of      </a:t>
            </a:r>
            <a:r>
              <a:rPr lang="en-US" sz="1600" kern="12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sleep.</a:t>
            </a:r>
            <a:endParaRPr lang="en-GB" sz="1600" kern="1200" dirty="0">
              <a:solidFill>
                <a:prstClr val="black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34177"/>
      </p:ext>
    </p:extLst>
  </p:cSld>
  <p:clrMapOvr>
    <a:masterClrMapping/>
  </p:clrMapOvr>
  <p:transition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6870700" cy="699864"/>
          </a:xfrm>
        </p:spPr>
        <p:txBody>
          <a:bodyPr/>
          <a:lstStyle/>
          <a:p>
            <a:r>
              <a:rPr lang="en-GB" dirty="0"/>
              <a:t>Remember:</a:t>
            </a:r>
          </a:p>
        </p:txBody>
      </p:sp>
      <p:sp>
        <p:nvSpPr>
          <p:cNvPr id="3" name="Rectangle 2"/>
          <p:cNvSpPr/>
          <p:nvPr/>
        </p:nvSpPr>
        <p:spPr>
          <a:xfrm>
            <a:off x="467544" y="1052736"/>
            <a:ext cx="8064896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solidFill>
                  <a:srgbClr val="388CDA"/>
                </a:solidFill>
                <a:latin typeface="+mn-lt"/>
                <a:cs typeface="Arial" panose="020B0604020202020204" pitchFamily="34" charset="0"/>
              </a:rPr>
              <a:t>SATs focus on what they know about </a:t>
            </a:r>
            <a:r>
              <a:rPr lang="en-US" b="1" dirty="0" err="1">
                <a:solidFill>
                  <a:srgbClr val="388CDA"/>
                </a:solidFill>
                <a:latin typeface="+mn-lt"/>
                <a:cs typeface="Arial" panose="020B0604020202020204" pitchFamily="34" charset="0"/>
              </a:rPr>
              <a:t>Maths</a:t>
            </a:r>
            <a:r>
              <a:rPr lang="en-US" b="1" dirty="0">
                <a:solidFill>
                  <a:srgbClr val="388CDA"/>
                </a:solidFill>
                <a:latin typeface="+mn-lt"/>
                <a:cs typeface="Arial" panose="020B0604020202020204" pitchFamily="34" charset="0"/>
              </a:rPr>
              <a:t> and English </a:t>
            </a:r>
          </a:p>
          <a:p>
            <a:r>
              <a:rPr lang="en-US" dirty="0">
                <a:latin typeface="+mn-lt"/>
                <a:cs typeface="Arial" panose="020B0604020202020204" pitchFamily="34" charset="0"/>
              </a:rPr>
              <a:t>They won’t reflect how talented they are at Science, Geography, Art or PE, and they certainly won’t highlight positive personal characteristics such as kindness and integrity. </a:t>
            </a:r>
          </a:p>
          <a:p>
            <a:endParaRPr lang="en-US" dirty="0">
              <a:latin typeface="+mn-lt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388CDA"/>
                </a:solidFill>
                <a:latin typeface="+mn-lt"/>
                <a:cs typeface="Arial" panose="020B0604020202020204" pitchFamily="34" charset="0"/>
              </a:rPr>
              <a:t>SATs results don’t always tell the whole story </a:t>
            </a:r>
          </a:p>
          <a:p>
            <a:r>
              <a:rPr lang="en-US" dirty="0">
                <a:latin typeface="+mn-lt"/>
                <a:cs typeface="Arial" panose="020B0604020202020204" pitchFamily="34" charset="0"/>
              </a:rPr>
              <a:t>The results will say they DID or DIDN’T meet a certain standard, but not necessarily by what margin. Additionally, the thresholds tend to change each year according to overall </a:t>
            </a:r>
            <a:r>
              <a:rPr lang="en-US">
                <a:latin typeface="+mn-lt"/>
                <a:cs typeface="Arial" panose="020B0604020202020204" pitchFamily="34" charset="0"/>
              </a:rPr>
              <a:t>national performance.</a:t>
            </a:r>
          </a:p>
          <a:p>
            <a:endParaRPr lang="en-US" dirty="0">
              <a:latin typeface="+mn-lt"/>
              <a:cs typeface="Arial" panose="020B0604020202020204" pitchFamily="34" charset="0"/>
            </a:endParaRPr>
          </a:p>
          <a:p>
            <a:r>
              <a:rPr lang="en-US" b="1" dirty="0">
                <a:solidFill>
                  <a:srgbClr val="388CDA"/>
                </a:solidFill>
                <a:latin typeface="+mn-lt"/>
                <a:cs typeface="Arial" panose="020B0604020202020204" pitchFamily="34" charset="0"/>
              </a:rPr>
              <a:t>SATs last for one week </a:t>
            </a:r>
          </a:p>
          <a:p>
            <a:r>
              <a:rPr lang="en-US" dirty="0">
                <a:latin typeface="+mn-lt"/>
                <a:cs typeface="Arial" panose="020B0604020202020204" pitchFamily="34" charset="0"/>
              </a:rPr>
              <a:t>In reality it’s just one or two papers lasting 30-60 minutes each day. You can’t </a:t>
            </a:r>
            <a:r>
              <a:rPr lang="en-US" dirty="0" err="1">
                <a:latin typeface="+mn-lt"/>
                <a:cs typeface="Arial" panose="020B0604020202020204" pitchFamily="34" charset="0"/>
              </a:rPr>
              <a:t>emphasise</a:t>
            </a:r>
            <a:r>
              <a:rPr lang="en-US" dirty="0">
                <a:latin typeface="+mn-lt"/>
                <a:cs typeface="Arial" panose="020B0604020202020204" pitchFamily="34" charset="0"/>
              </a:rPr>
              <a:t> enough the importance of keeping that in perspective.</a:t>
            </a:r>
            <a:endParaRPr lang="en-GB" sz="1600" dirty="0">
              <a:solidFill>
                <a:srgbClr val="388CDA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5371855"/>
      </p:ext>
    </p:extLst>
  </p:cSld>
  <p:clrMapOvr>
    <a:masterClrMapping/>
  </p:clrMapOvr>
  <p:transition>
    <p:dissolv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51" y="548680"/>
            <a:ext cx="6870700" cy="987896"/>
          </a:xfrm>
        </p:spPr>
        <p:txBody>
          <a:bodyPr/>
          <a:lstStyle/>
          <a:p>
            <a:r>
              <a:rPr lang="en-GB" dirty="0"/>
              <a:t>How are the SATs carried out?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7129"/>
            <a:ext cx="8424936" cy="4464496"/>
          </a:xfrm>
        </p:spPr>
        <p:txBody>
          <a:bodyPr/>
          <a:lstStyle/>
          <a:p>
            <a:pPr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The tests will take place during normal school hours, under exam conditions;</a:t>
            </a:r>
          </a:p>
          <a:p>
            <a:pPr>
              <a:buFont typeface="Arial" charset="0"/>
              <a:buChar char="•"/>
            </a:pPr>
            <a:endParaRPr lang="en-US" sz="1600" dirty="0"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Children are not allowed to talk to each other from the moment the assessments are handed out until they are collected after the test has ended;</a:t>
            </a:r>
          </a:p>
          <a:p>
            <a:pPr>
              <a:buFont typeface="Arial" charset="0"/>
              <a:buChar char="•"/>
            </a:pPr>
            <a:endParaRPr lang="en-US" sz="1600" dirty="0"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Afterwards, the completed papers are sent away to be marked externally;</a:t>
            </a:r>
          </a:p>
          <a:p>
            <a:pPr>
              <a:buFont typeface="Arial" charset="0"/>
              <a:buChar char="•"/>
            </a:pPr>
            <a:endParaRPr lang="en-US" sz="1600" dirty="0"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The children’s results are sent back to school early July;</a:t>
            </a:r>
          </a:p>
          <a:p>
            <a:pPr>
              <a:buFont typeface="Arial" charset="0"/>
              <a:buChar char="•"/>
            </a:pPr>
            <a:endParaRPr lang="en-US" sz="1600" dirty="0">
              <a:ea typeface="Arial" charset="0"/>
              <a:cs typeface="Arial" charset="0"/>
            </a:endParaRPr>
          </a:p>
          <a:p>
            <a:pPr>
              <a:buFont typeface="Arial" charset="0"/>
              <a:buChar char="•"/>
            </a:pPr>
            <a:r>
              <a:rPr lang="en-US" sz="1600" dirty="0">
                <a:ea typeface="Arial" charset="0"/>
                <a:cs typeface="Arial" charset="0"/>
              </a:rPr>
              <a:t>The standard timings of tests differ but last no more than 60 minutes:</a:t>
            </a:r>
            <a:br>
              <a:rPr lang="en-US" sz="1600" dirty="0"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- </a:t>
            </a:r>
            <a:r>
              <a:rPr lang="en-GB" sz="1600" dirty="0">
                <a:solidFill>
                  <a:srgbClr val="388CDA"/>
                </a:solidFill>
                <a:ea typeface="Arial" charset="0"/>
                <a:cs typeface="Arial" charset="0"/>
              </a:rPr>
              <a:t>Grammar, Punctuation and Spelling </a:t>
            </a: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(Paper 1) – 45 minutes;</a:t>
            </a:r>
            <a:b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- </a:t>
            </a:r>
            <a:r>
              <a:rPr lang="en-GB" sz="1600" dirty="0">
                <a:solidFill>
                  <a:srgbClr val="388CDA"/>
                </a:solidFill>
                <a:ea typeface="Arial" charset="0"/>
                <a:cs typeface="Arial" charset="0"/>
              </a:rPr>
              <a:t>Grammar, Punctuation and Spelling </a:t>
            </a: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(Paper 2) – 15 minutes;</a:t>
            </a:r>
            <a:b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- Reading – 60 minutes;</a:t>
            </a:r>
            <a:b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- </a:t>
            </a:r>
            <a:r>
              <a:rPr lang="en-US" sz="1600" dirty="0" err="1">
                <a:solidFill>
                  <a:srgbClr val="388CDA"/>
                </a:solidFill>
                <a:ea typeface="Arial" charset="0"/>
                <a:cs typeface="Arial" charset="0"/>
              </a:rPr>
              <a:t>Maths</a:t>
            </a: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 Paper 1 (Arithmetic) – 30 minutes;</a:t>
            </a:r>
            <a:b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- </a:t>
            </a:r>
            <a:r>
              <a:rPr lang="en-US" sz="1600" dirty="0" err="1">
                <a:solidFill>
                  <a:srgbClr val="388CDA"/>
                </a:solidFill>
                <a:ea typeface="Arial" charset="0"/>
                <a:cs typeface="Arial" charset="0"/>
              </a:rPr>
              <a:t>Maths</a:t>
            </a: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 Paper 2 (Reasoning) – 40 minutes;</a:t>
            </a:r>
            <a:b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</a:b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- </a:t>
            </a:r>
            <a:r>
              <a:rPr lang="en-US" sz="1600" dirty="0" err="1">
                <a:solidFill>
                  <a:srgbClr val="388CDA"/>
                </a:solidFill>
                <a:ea typeface="Arial" charset="0"/>
                <a:cs typeface="Arial" charset="0"/>
              </a:rPr>
              <a:t>Maths</a:t>
            </a:r>
            <a:r>
              <a:rPr lang="en-US" sz="1600" dirty="0">
                <a:solidFill>
                  <a:srgbClr val="388CDA"/>
                </a:solidFill>
                <a:ea typeface="Arial" charset="0"/>
                <a:cs typeface="Arial" charset="0"/>
              </a:rPr>
              <a:t> Paper 3 (Reasoning) – 40 minutes.</a:t>
            </a:r>
          </a:p>
        </p:txBody>
      </p:sp>
    </p:spTree>
    <p:extLst>
      <p:ext uri="{BB962C8B-B14F-4D97-AF65-F5344CB8AC3E}">
        <p14:creationId xmlns:p14="http://schemas.microsoft.com/office/powerpoint/2010/main" val="1256078429"/>
      </p:ext>
    </p:extLst>
  </p:cSld>
  <p:clrMapOvr>
    <a:masterClrMapping/>
  </p:clrMapOvr>
  <p:transition>
    <p:dissolv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951" y="548680"/>
            <a:ext cx="6870700" cy="987896"/>
          </a:xfrm>
        </p:spPr>
        <p:txBody>
          <a:bodyPr/>
          <a:lstStyle/>
          <a:p>
            <a:r>
              <a:rPr lang="en-GB" dirty="0"/>
              <a:t>What sort of results are reported?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547129"/>
            <a:ext cx="8424936" cy="4464496"/>
          </a:xfrm>
        </p:spPr>
        <p:txBody>
          <a:bodyPr/>
          <a:lstStyle/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Once marked, the tests will be given the following scores: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prstClr val="black"/>
              </a:solidFill>
              <a:ea typeface="Arial" charset="0"/>
              <a:cs typeface="Arial" charset="0"/>
            </a:endParaRP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A raw score (the total number of marks achieved for each paper);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A scaled score (which is explained below);</a:t>
            </a:r>
          </a:p>
          <a:p>
            <a:pPr marL="285750" lvl="0" indent="-285750" defTabSz="4572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A judgement of whether the National Standard has been met.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prstClr val="black"/>
              </a:solidFill>
              <a:ea typeface="Arial" charset="0"/>
              <a:cs typeface="Arial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After marking each test, the external markers will convert each raw score into a scaled score to show whether each child is working below, at or above the national standard.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prstClr val="black"/>
              </a:solidFill>
              <a:ea typeface="Arial" charset="0"/>
              <a:cs typeface="Arial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When the scaled score is given, it is given in a range from 80 to 120.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b="1" kern="1200" dirty="0">
                <a:solidFill>
                  <a:prstClr val="black"/>
                </a:solidFill>
                <a:ea typeface="Arial" charset="0"/>
                <a:cs typeface="Arial" charset="0"/>
              </a:rPr>
              <a:t>A scaled score of 100 or more is meeting the national standard</a:t>
            </a: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US" sz="1600" kern="1200" dirty="0">
              <a:solidFill>
                <a:prstClr val="black"/>
              </a:solidFill>
              <a:ea typeface="Arial" charset="0"/>
              <a:cs typeface="Arial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600" kern="1200" dirty="0">
                <a:solidFill>
                  <a:prstClr val="black"/>
                </a:solidFill>
                <a:ea typeface="Arial" charset="0"/>
                <a:cs typeface="Arial" charset="0"/>
              </a:rPr>
              <a:t>There are no separate tests for higher achieving pupils; however, </a:t>
            </a:r>
            <a:r>
              <a:rPr lang="en-US" sz="1600" b="1" kern="1200" dirty="0">
                <a:solidFill>
                  <a:prstClr val="black"/>
                </a:solidFill>
                <a:ea typeface="Arial" charset="0"/>
                <a:cs typeface="Arial" charset="0"/>
              </a:rPr>
              <a:t>a scaled score above 110 would show that a child is working above the national standard</a:t>
            </a:r>
            <a:r>
              <a:rPr lang="en-US" sz="1800" kern="1200" dirty="0">
                <a:solidFill>
                  <a:prstClr val="black"/>
                </a:solidFill>
                <a:latin typeface="Arial" charset="0"/>
                <a:ea typeface="Arial" charset="0"/>
                <a:cs typeface="Arial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986133003"/>
      </p:ext>
    </p:extLst>
  </p:cSld>
  <p:clrMapOvr>
    <a:masterClrMapping/>
  </p:clrMapOvr>
  <p:transition>
    <p:dissolv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Grammar, punctuation and Spelling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28800"/>
            <a:ext cx="7696200" cy="4408512"/>
          </a:xfrm>
        </p:spPr>
        <p:txBody>
          <a:bodyPr/>
          <a:lstStyle/>
          <a:p>
            <a:pPr lvl="0">
              <a:defRPr/>
            </a:pPr>
            <a:r>
              <a:rPr lang="en-GB" dirty="0">
                <a:solidFill>
                  <a:srgbClr val="000000"/>
                </a:solidFill>
              </a:rPr>
              <a:t>2 papers </a:t>
            </a:r>
            <a:r>
              <a:rPr lang="en-GB" sz="1800" dirty="0">
                <a:solidFill>
                  <a:srgbClr val="000000"/>
                </a:solidFill>
              </a:rPr>
              <a:t>– 1 x short answers </a:t>
            </a:r>
          </a:p>
          <a:p>
            <a:pPr marL="0" lvl="0" indent="0">
              <a:buNone/>
              <a:defRPr/>
            </a:pPr>
            <a:r>
              <a:rPr lang="en-GB" sz="1800" dirty="0">
                <a:solidFill>
                  <a:srgbClr val="000000"/>
                </a:solidFill>
              </a:rPr>
              <a:t>                                 45 minutes to complete  and worth 50 marks</a:t>
            </a:r>
          </a:p>
          <a:p>
            <a:pPr marL="0" lvl="0" indent="0">
              <a:buNone/>
              <a:defRPr/>
            </a:pPr>
            <a:r>
              <a:rPr lang="en-GB" sz="1800" dirty="0">
                <a:solidFill>
                  <a:srgbClr val="000000"/>
                </a:solidFill>
              </a:rPr>
              <a:t>                                 1 x spelling paper– 20 questions</a:t>
            </a:r>
          </a:p>
          <a:p>
            <a:pPr marL="0" lv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 marL="0" lvl="0" indent="0">
              <a:buNone/>
              <a:defRPr/>
            </a:pPr>
            <a:r>
              <a:rPr lang="en-GB" sz="2400" dirty="0">
                <a:solidFill>
                  <a:srgbClr val="000000"/>
                </a:solidFill>
              </a:rPr>
              <a:t>Spelling is just as important as grammar and the designated paper is worth 20 marks</a:t>
            </a:r>
          </a:p>
          <a:p>
            <a:pPr marL="0" lvl="0" indent="0">
              <a:buNone/>
              <a:defRPr/>
            </a:pPr>
            <a:endParaRPr lang="en-GB" sz="2400" dirty="0">
              <a:solidFill>
                <a:srgbClr val="000000"/>
              </a:solidFill>
            </a:endParaRPr>
          </a:p>
          <a:p>
            <a:pPr>
              <a:defRPr/>
            </a:pPr>
            <a:r>
              <a:rPr lang="en-GB" sz="1600" dirty="0"/>
              <a:t>Greater focus on knowing and applying grammatical terminology with the full range of punctuation tested.</a:t>
            </a:r>
          </a:p>
          <a:p>
            <a:pPr>
              <a:defRPr/>
            </a:pPr>
            <a:r>
              <a:rPr lang="en-GB" sz="1600" dirty="0"/>
              <a:t>Technical terms in grammar tested.</a:t>
            </a:r>
          </a:p>
          <a:p>
            <a:pPr>
              <a:defRPr/>
            </a:pPr>
            <a:r>
              <a:rPr lang="en-GB" sz="1600" dirty="0"/>
              <a:t>Spelling patterns and methodologies form the basis of spellings tested. </a:t>
            </a:r>
          </a:p>
        </p:txBody>
      </p:sp>
    </p:spTree>
    <p:extLst>
      <p:ext uri="{BB962C8B-B14F-4D97-AF65-F5344CB8AC3E}">
        <p14:creationId xmlns:p14="http://schemas.microsoft.com/office/powerpoint/2010/main" val="2518340906"/>
      </p:ext>
    </p:extLst>
  </p:cSld>
  <p:clrMapOvr>
    <a:masterClrMapping/>
  </p:clrMapOvr>
  <p:transition>
    <p:dissolv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776864" cy="1600200"/>
          </a:xfrm>
        </p:spPr>
        <p:txBody>
          <a:bodyPr/>
          <a:lstStyle/>
          <a:p>
            <a:r>
              <a:rPr lang="en-GB" dirty="0"/>
              <a:t>Grammar, punctuation and Spelling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>
          <a:xfrm>
            <a:off x="323528" y="1500808"/>
            <a:ext cx="8424936" cy="3657600"/>
          </a:xfrm>
        </p:spPr>
        <p:txBody>
          <a:bodyPr/>
          <a:lstStyle/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Grammar, Punctuation and Spelling (Paper 1) is the longer paper lasting 45 minutes, which takes place on </a:t>
            </a:r>
            <a:r>
              <a:rPr lang="en-GB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Tuesday 9</a:t>
            </a:r>
            <a:r>
              <a:rPr lang="en-GB" sz="1600" b="1" kern="1200" baseline="30000" dirty="0">
                <a:solidFill>
                  <a:prstClr val="black"/>
                </a:solidFill>
                <a:cs typeface="Arial" panose="020B0604020202020204" pitchFamily="34" charset="0"/>
              </a:rPr>
              <a:t>th</a:t>
            </a:r>
            <a:r>
              <a:rPr lang="en-GB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 May 2023</a:t>
            </a:r>
            <a:r>
              <a:rPr lang="en-GB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.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GB" sz="16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The children will be prepared so they are equipped with a good knowledge of the technical vocabulary needed to identify and describe various aspects of grammar and punctuation marks. 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Grammar, Punctuation and Spelling (Paper 1) 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focuses on the following areas:  </a:t>
            </a:r>
            <a:b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Grammatical terms/word classes; </a:t>
            </a:r>
            <a:b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Functions of sentences;</a:t>
            </a:r>
            <a:b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Combining words, phrases and clauses; </a:t>
            </a:r>
            <a:b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Verb forms, tenses and consistency; </a:t>
            </a:r>
            <a:b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Punctuation; </a:t>
            </a:r>
            <a:b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Vocabulary;</a:t>
            </a:r>
            <a:b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</a:br>
            <a:r>
              <a:rPr lang="en-US" sz="1600" kern="1200" dirty="0">
                <a:solidFill>
                  <a:srgbClr val="388CDA"/>
                </a:solidFill>
                <a:cs typeface="Arial" panose="020B0604020202020204" pitchFamily="34" charset="0"/>
              </a:rPr>
              <a:t>- Standard English and formality.</a:t>
            </a: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endParaRPr lang="en-GB" sz="1600" kern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0" lvl="0" indent="0" defTabSz="457200" fontAlgn="auto">
              <a:spcBef>
                <a:spcPts val="0"/>
              </a:spcBef>
              <a:spcAft>
                <a:spcPts val="0"/>
              </a:spcAft>
              <a:buNone/>
            </a:pPr>
            <a:r>
              <a:rPr lang="en-GB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Grammar, Punctuation and Spelling (Paper 1) requires 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a range of answer types such as circling missing capital letters, multiple choice questions, one-word answers, but </a:t>
            </a:r>
            <a:r>
              <a:rPr lang="en-US" sz="1600" b="1" kern="1200" dirty="0">
                <a:solidFill>
                  <a:prstClr val="black"/>
                </a:solidFill>
                <a:cs typeface="Arial" panose="020B0604020202020204" pitchFamily="34" charset="0"/>
              </a:rPr>
              <a:t>does not require longer formal answers</a:t>
            </a:r>
            <a:r>
              <a:rPr lang="en-US" sz="1600" kern="1200" dirty="0">
                <a:solidFill>
                  <a:prstClr val="black"/>
                </a:solidFill>
                <a:cs typeface="Arial" panose="020B0604020202020204" pitchFamily="34" charset="0"/>
              </a:rPr>
              <a:t>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2906433"/>
      </p:ext>
    </p:extLst>
  </p:cSld>
  <p:clrMapOvr>
    <a:masterClrMapping/>
  </p:clrMapOvr>
  <p:transition>
    <p:dissolv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776864" cy="1600200"/>
          </a:xfrm>
        </p:spPr>
        <p:txBody>
          <a:bodyPr/>
          <a:lstStyle/>
          <a:p>
            <a:r>
              <a:rPr lang="en-GB" dirty="0"/>
              <a:t>Grammar, punctuation and Spelling</a:t>
            </a:r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1897D2A-9E2E-4A9D-9492-4A5A198E4F8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2927" y="1556792"/>
            <a:ext cx="6012160" cy="256351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825DAEE-9550-49B4-BBD6-E73043E02B6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03848" y="4176294"/>
            <a:ext cx="5071732" cy="2503676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C5A22397-22CB-48B1-9847-DF279AAA275F}"/>
              </a:ext>
            </a:extLst>
          </p:cNvPr>
          <p:cNvSpPr txBox="1"/>
          <p:nvPr/>
        </p:nvSpPr>
        <p:spPr>
          <a:xfrm>
            <a:off x="264098" y="1334297"/>
            <a:ext cx="854436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+mn-lt"/>
                <a:cs typeface="Arial" panose="020B0604020202020204" pitchFamily="34" charset="0"/>
              </a:rPr>
              <a:t>Example questions: </a:t>
            </a:r>
            <a:endParaRPr lang="en-US" dirty="0">
              <a:latin typeface="+mn-lt"/>
              <a:cs typeface="Arial" panose="020B0604020202020204" pitchFamily="34" charset="0"/>
            </a:endParaRP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E734D196-9712-42DD-8613-D6DA4EFF352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067944" y="2220317"/>
            <a:ext cx="4590241" cy="1203578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</p:spTree>
    <p:extLst>
      <p:ext uri="{BB962C8B-B14F-4D97-AF65-F5344CB8AC3E}">
        <p14:creationId xmlns:p14="http://schemas.microsoft.com/office/powerpoint/2010/main" val="307849565"/>
      </p:ext>
    </p:extLst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-99392"/>
            <a:ext cx="7776864" cy="1600200"/>
          </a:xfrm>
        </p:spPr>
        <p:txBody>
          <a:bodyPr/>
          <a:lstStyle/>
          <a:p>
            <a:r>
              <a:rPr lang="en-GB" dirty="0"/>
              <a:t>Grammar, punctuation and Spelling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5A22397-22CB-48B1-9847-DF279AAA275F}"/>
              </a:ext>
            </a:extLst>
          </p:cNvPr>
          <p:cNvSpPr txBox="1"/>
          <p:nvPr/>
        </p:nvSpPr>
        <p:spPr>
          <a:xfrm>
            <a:off x="179512" y="1500808"/>
            <a:ext cx="854436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GB" dirty="0">
              <a:latin typeface="+mn-lt"/>
              <a:cs typeface="Arial" panose="020B0604020202020204" pitchFamily="34" charset="0"/>
            </a:endParaRPr>
          </a:p>
          <a:p>
            <a:r>
              <a:rPr lang="en-GB" dirty="0">
                <a:latin typeface="+mn-lt"/>
                <a:cs typeface="Arial" panose="020B0604020202020204" pitchFamily="34" charset="0"/>
              </a:rPr>
              <a:t>Example questions: 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346165F5-9827-442A-80A6-89FBC44B95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2424138"/>
            <a:ext cx="6076950" cy="1952625"/>
          </a:xfrm>
          <a:prstGeom prst="rect">
            <a:avLst/>
          </a:prstGeo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id="{55DA2086-7D60-4873-A76F-2E123F3FF23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79912" y="4653136"/>
            <a:ext cx="4104456" cy="1857491"/>
          </a:xfrm>
          <a:prstGeom prst="rect">
            <a:avLst/>
          </a:prstGeom>
          <a:effectLst>
            <a:outerShdw blurRad="50800" dist="38100" dir="2700000" algn="tl" rotWithShape="0">
              <a:srgbClr val="C73A43">
                <a:alpha val="40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12564442"/>
      </p:ext>
    </p:extLst>
  </p:cSld>
  <p:clrMapOvr>
    <a:masterClrMapping/>
  </p:clrMapOvr>
  <p:transition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7584" y="188640"/>
            <a:ext cx="6870700" cy="915888"/>
          </a:xfrm>
        </p:spPr>
        <p:txBody>
          <a:bodyPr/>
          <a:lstStyle/>
          <a:p>
            <a:r>
              <a:rPr lang="en-GB" dirty="0"/>
              <a:t>Reading Test – 1 paper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560" y="980728"/>
            <a:ext cx="7560840" cy="4752528"/>
          </a:xfrm>
        </p:spPr>
        <p:txBody>
          <a:bodyPr/>
          <a:lstStyle/>
          <a:p>
            <a:pPr>
              <a:defRPr/>
            </a:pPr>
            <a:r>
              <a:rPr lang="en-GB" altLang="en-US" sz="1800" dirty="0"/>
              <a:t>The Year 6 Reading SATs paper will be sat on Wednesday 10th May 2023. </a:t>
            </a:r>
            <a:br>
              <a:rPr lang="en-GB" altLang="en-US" sz="1800" dirty="0"/>
            </a:br>
            <a:r>
              <a:rPr lang="en-GB" altLang="en-US" sz="1800" dirty="0"/>
              <a:t>The assessment has been designed to measure whether children’s comprehension of age-appropriate reading material meets the national standard. </a:t>
            </a:r>
          </a:p>
          <a:p>
            <a:pPr>
              <a:defRPr/>
            </a:pPr>
            <a:r>
              <a:rPr lang="en-GB" altLang="en-US" sz="1800" dirty="0"/>
              <a:t>Texts in the English reading booklet will not be linked by a theme and there is now a greater focus on fictional texts and understanding of vocabulary. </a:t>
            </a:r>
          </a:p>
          <a:p>
            <a:pPr>
              <a:defRPr/>
            </a:pPr>
            <a:r>
              <a:rPr lang="en-GB" altLang="en-US" sz="1800" dirty="0"/>
              <a:t>It has a standard timing of 60 minutes, including reading the texts and answering questions. There are three different set texts for the children to read, which could be any combination of non-fiction, fiction and/or poetry. </a:t>
            </a:r>
          </a:p>
          <a:p>
            <a:pPr>
              <a:defRPr/>
            </a:pPr>
            <a:r>
              <a:rPr lang="en-GB" altLang="en-US" sz="1800" dirty="0"/>
              <a:t>The least demanding text comes first and the following texts increase in terms of difficulty.</a:t>
            </a:r>
          </a:p>
          <a:p>
            <a:pPr>
              <a:defRPr/>
            </a:pPr>
            <a:r>
              <a:rPr lang="en-GB" altLang="en-US" sz="1800" dirty="0"/>
              <a:t>Children will have one hour to both read the texts and complete the questions. </a:t>
            </a:r>
          </a:p>
          <a:p>
            <a:pPr>
              <a:defRPr/>
            </a:pPr>
            <a:r>
              <a:rPr lang="en-GB" altLang="en-US" sz="1800" dirty="0"/>
              <a:t>No reading support can be given during this test.</a:t>
            </a:r>
            <a:endParaRPr lang="en-US" altLang="en-US" sz="18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59591041"/>
      </p:ext>
    </p:extLst>
  </p:cSld>
  <p:clrMapOvr>
    <a:masterClrMapping/>
  </p:clrMapOvr>
  <p:transition>
    <p:dissolve/>
  </p:transition>
</p:sld>
</file>

<file path=ppt/theme/theme1.xml><?xml version="1.0" encoding="utf-8"?>
<a:theme xmlns:a="http://schemas.openxmlformats.org/drawingml/2006/main" name="K-3 class rules">
  <a:themeElements>
    <a:clrScheme name="Class Rules for Third Grade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lass Rules for Third Grade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rgbClr val="FFFFFF"/>
              </a:solidFill>
            </a14:hiddenFill>
          </a:ext>
          <a:ext uri="{91240B29-F687-4F45-9708-019B960494DF}">
            <a14:hiddenLine xmlns:a14="http://schemas.microsoft.com/office/drawing/2010/main" w="9525" cap="flat" cmpd="sng" algn="ctr">
              <a:solidFill>
                <a:srgbClr val="000000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rgbClr val="808080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Comic Sans MS" pitchFamily="66" charset="0"/>
          </a:defRPr>
        </a:defPPr>
      </a:lstStyle>
    </a:lnDef>
  </a:objectDefaults>
  <a:extraClrSchemeLst>
    <a:extraClrScheme>
      <a:clrScheme name="Class Rules for Third Grade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Rules for Third Grade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Rules for Third Grade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 Rules for Third Grade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Rules for Third Grade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Rules for Third Grade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Rules for Third Grade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 Rules for Third Grade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K-3 class rules</Template>
  <TotalTime>442</TotalTime>
  <Words>2228</Words>
  <Application>Microsoft Office PowerPoint</Application>
  <PresentationFormat>On-screen Show (4:3)</PresentationFormat>
  <Paragraphs>189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1" baseType="lpstr">
      <vt:lpstr>Arial</vt:lpstr>
      <vt:lpstr>Arial </vt:lpstr>
      <vt:lpstr>Calibri</vt:lpstr>
      <vt:lpstr>Comic Sans MS</vt:lpstr>
      <vt:lpstr>Courier New</vt:lpstr>
      <vt:lpstr>Times New Roman</vt:lpstr>
      <vt:lpstr>K-3 class rules</vt:lpstr>
      <vt:lpstr>Rylands Junior School Year 6 SATs meeting</vt:lpstr>
      <vt:lpstr>What are SATs?</vt:lpstr>
      <vt:lpstr>How are the SATs carried out?</vt:lpstr>
      <vt:lpstr>What sort of results are reported?</vt:lpstr>
      <vt:lpstr>Grammar, punctuation and Spelling</vt:lpstr>
      <vt:lpstr>Grammar, punctuation and Spelling</vt:lpstr>
      <vt:lpstr>Grammar, punctuation and Spelling</vt:lpstr>
      <vt:lpstr>Grammar, punctuation and Spelling</vt:lpstr>
      <vt:lpstr>Reading Test – 1 paper</vt:lpstr>
      <vt:lpstr>Reading Test – 1 paper</vt:lpstr>
      <vt:lpstr>Reading Test – 1 paper</vt:lpstr>
      <vt:lpstr>Reading Test – 1 paper</vt:lpstr>
      <vt:lpstr>Reading Test – 1 paper</vt:lpstr>
      <vt:lpstr>Mathematics- 3 papers</vt:lpstr>
      <vt:lpstr>Mathematics- 1 Arithmetic</vt:lpstr>
      <vt:lpstr>Mathematics- 1 Arithmetic</vt:lpstr>
      <vt:lpstr>Mathematics 2 &amp; 3 Reasoning</vt:lpstr>
      <vt:lpstr>Mathematics 2 &amp; 3 Reasoning</vt:lpstr>
      <vt:lpstr>Mathematics 2 &amp; 3 Reasoning</vt:lpstr>
      <vt:lpstr>Scaled scores</vt:lpstr>
      <vt:lpstr>Preparing for the tests in school</vt:lpstr>
      <vt:lpstr>Ways to help at home:</vt:lpstr>
      <vt:lpstr>Encourage them to do their best.</vt:lpstr>
      <vt:lpstr>Remember: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Albany Junior School Year 6 SATs meeting</dc:title>
  <dc:creator>Susan Osborne</dc:creator>
  <cp:lastModifiedBy>Sue Osborne</cp:lastModifiedBy>
  <cp:revision>40</cp:revision>
  <cp:lastPrinted>2019-03-20T15:21:39Z</cp:lastPrinted>
  <dcterms:created xsi:type="dcterms:W3CDTF">2014-02-18T15:16:11Z</dcterms:created>
  <dcterms:modified xsi:type="dcterms:W3CDTF">2023-03-21T16:43:57Z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TC063649261033</vt:lpwstr>
  </property>
</Properties>
</file>